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  <p:sldMasterId id="2147483692" r:id="rId4"/>
  </p:sldMasterIdLst>
  <p:notesMasterIdLst>
    <p:notesMasterId r:id="rId20"/>
  </p:notesMasterIdLst>
  <p:sldIdLst>
    <p:sldId id="713" r:id="rId5"/>
    <p:sldId id="709" r:id="rId6"/>
    <p:sldId id="714" r:id="rId7"/>
    <p:sldId id="741" r:id="rId8"/>
    <p:sldId id="742" r:id="rId9"/>
    <p:sldId id="743" r:id="rId10"/>
    <p:sldId id="715" r:id="rId11"/>
    <p:sldId id="744" r:id="rId12"/>
    <p:sldId id="745" r:id="rId13"/>
    <p:sldId id="746" r:id="rId14"/>
    <p:sldId id="748" r:id="rId15"/>
    <p:sldId id="750" r:id="rId16"/>
    <p:sldId id="751" r:id="rId17"/>
    <p:sldId id="752" r:id="rId18"/>
    <p:sldId id="753" r:id="rId19"/>
  </p:sldIdLst>
  <p:sldSz cx="6858000" cy="51435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FC41921-4597-7D4B-82BF-035A3FAA6BBE}">
          <p14:sldIdLst>
            <p14:sldId id="713"/>
            <p14:sldId id="709"/>
            <p14:sldId id="714"/>
            <p14:sldId id="741"/>
            <p14:sldId id="742"/>
            <p14:sldId id="743"/>
            <p14:sldId id="715"/>
            <p14:sldId id="744"/>
            <p14:sldId id="745"/>
            <p14:sldId id="746"/>
            <p14:sldId id="748"/>
            <p14:sldId id="750"/>
            <p14:sldId id="751"/>
            <p14:sldId id="752"/>
            <p14:sldId id="7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39C0BA"/>
    <a:srgbClr val="CFD5EA"/>
    <a:srgbClr val="BF5700"/>
    <a:srgbClr val="586E75"/>
    <a:srgbClr val="FDF6E3"/>
    <a:srgbClr val="C6531F"/>
    <a:srgbClr val="C86A2B"/>
    <a:srgbClr val="C01338"/>
    <a:srgbClr val="C00000"/>
    <a:srgbClr val="79C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0952" autoAdjust="0"/>
  </p:normalViewPr>
  <p:slideViewPr>
    <p:cSldViewPr>
      <p:cViewPr>
        <p:scale>
          <a:sx n="123" d="100"/>
          <a:sy n="123" d="100"/>
        </p:scale>
        <p:origin x="1432" y="69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61BC03-C347-4B76-B102-C0B229770122}"/>
    <pc:docChg chg="modSld">
      <pc:chgData name="" userId="" providerId="" clId="Web-{DF61BC03-C347-4B76-B102-C0B229770122}" dt="2018-03-19T17:40:31.207" v="3"/>
      <pc:docMkLst>
        <pc:docMk/>
      </pc:docMkLst>
      <pc:sldChg chg="modSp">
        <pc:chgData name="" userId="" providerId="" clId="Web-{DF61BC03-C347-4B76-B102-C0B229770122}" dt="2018-03-19T17:40:31.207" v="3"/>
        <pc:sldMkLst>
          <pc:docMk/>
          <pc:sldMk cId="247584020" sldId="711"/>
        </pc:sldMkLst>
        <pc:spChg chg="mod">
          <ac:chgData name="" userId="" providerId="" clId="Web-{DF61BC03-C347-4B76-B102-C0B229770122}" dt="2018-03-19T17:40:31.207" v="3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  <pc:docChgLst>
    <pc:chgData clId="Web-{6F3EA92A-6327-4760-B8BE-E7EAE48D3FC4}"/>
    <pc:docChg chg="modSld">
      <pc:chgData name="" userId="" providerId="" clId="Web-{6F3EA92A-6327-4760-B8BE-E7EAE48D3FC4}" dt="2018-03-19T17:41:55.319" v="2"/>
      <pc:docMkLst>
        <pc:docMk/>
      </pc:docMkLst>
      <pc:sldChg chg="modSp">
        <pc:chgData name="" userId="" providerId="" clId="Web-{6F3EA92A-6327-4760-B8BE-E7EAE48D3FC4}" dt="2018-03-19T17:41:55.319" v="2"/>
        <pc:sldMkLst>
          <pc:docMk/>
          <pc:sldMk cId="247584020" sldId="711"/>
        </pc:sldMkLst>
        <pc:spChg chg="mod">
          <ac:chgData name="" userId="" providerId="" clId="Web-{6F3EA92A-6327-4760-B8BE-E7EAE48D3FC4}" dt="2018-03-19T17:41:55.319" v="2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 smtClean="0"/>
              <a:pPr>
                <a:defRPr/>
              </a:pPr>
              <a:t>8/25/21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700088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2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344"/>
            <a:ext cx="58293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49028"/>
            <a:ext cx="302895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749028"/>
            <a:ext cx="302895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516" y="641510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81287" y="920884"/>
            <a:ext cx="3833813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516" y="1601630"/>
            <a:ext cx="2256235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4216" y="3829050"/>
            <a:ext cx="41148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85800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254818"/>
            <a:ext cx="41148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0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37360"/>
            <a:ext cx="61722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3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474470"/>
            <a:ext cx="302895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474470"/>
            <a:ext cx="302895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16" y="641510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920884"/>
            <a:ext cx="3833813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516" y="1601630"/>
            <a:ext cx="2256235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829050"/>
            <a:ext cx="41148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85800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254818"/>
            <a:ext cx="41148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77478"/>
            <a:ext cx="61722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71650"/>
            <a:ext cx="61722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71475" y="1200150"/>
            <a:ext cx="5915025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71475" y="3333749"/>
            <a:ext cx="5915025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1487" y="3105150"/>
            <a:ext cx="42148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367788" y="4171950"/>
            <a:ext cx="5915025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b="0" i="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Position/Role,</a:t>
            </a:r>
            <a:r>
              <a:rPr lang="en-US" sz="1050" b="0" i="0" baseline="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University of Texas at Austin</a:t>
            </a:r>
            <a:endParaRPr lang="en-US" sz="1050" b="0" i="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411480" y="457200"/>
            <a:ext cx="5871333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Month 20xx</a:t>
            </a:r>
            <a:endParaRPr lang="en-US" sz="1200" b="0" i="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2865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80210"/>
            <a:ext cx="61722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79972"/>
            <a:ext cx="61722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6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 txBox="1">
            <a:spLocks/>
          </p:cNvSpPr>
          <p:nvPr/>
        </p:nvSpPr>
        <p:spPr>
          <a:xfrm>
            <a:off x="5583964" y="4726430"/>
            <a:ext cx="1432560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200" cap="all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August 25, 2021</a:t>
            </a:r>
            <a:endParaRPr lang="en-US" sz="12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6" y="-717464"/>
            <a:ext cx="6050267" cy="29468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0E70F7-6906-5942-9632-195F1134DFBD}"/>
              </a:ext>
            </a:extLst>
          </p:cNvPr>
          <p:cNvCxnSpPr>
            <a:cxnSpLocks/>
          </p:cNvCxnSpPr>
          <p:nvPr/>
        </p:nvCxnSpPr>
        <p:spPr>
          <a:xfrm>
            <a:off x="381000" y="3028950"/>
            <a:ext cx="5943600" cy="0"/>
          </a:xfrm>
          <a:prstGeom prst="line">
            <a:avLst/>
          </a:prstGeom>
          <a:ln w="50800">
            <a:solidFill>
              <a:srgbClr val="FFE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3BFF9D5-358B-7F42-8A38-D58B5B926F26}"/>
              </a:ext>
            </a:extLst>
          </p:cNvPr>
          <p:cNvSpPr txBox="1">
            <a:spLocks/>
          </p:cNvSpPr>
          <p:nvPr/>
        </p:nvSpPr>
        <p:spPr>
          <a:xfrm>
            <a:off x="274320" y="3432756"/>
            <a:ext cx="5059680" cy="78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800" cap="all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Prashant K. Jha 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Research Associate</a:t>
            </a:r>
            <a:r>
              <a:rPr lang="en-US" sz="1800" b="1" baseline="30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Oden Institute for Computational Engineering and Sciences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The University of Texas at Austin</a:t>
            </a:r>
            <a:endParaRPr lang="en-US" sz="1400" baseline="30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F75A80-8CB1-1D48-9EB8-D8EFEDF03406}"/>
              </a:ext>
            </a:extLst>
          </p:cNvPr>
          <p:cNvSpPr txBox="1">
            <a:spLocks/>
          </p:cNvSpPr>
          <p:nvPr/>
        </p:nvSpPr>
        <p:spPr>
          <a:xfrm>
            <a:off x="274320" y="4285281"/>
            <a:ext cx="4069077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Lecture: Introduction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47E3E3-9933-DF48-8B59-58046C6C5BE7}"/>
              </a:ext>
            </a:extLst>
          </p:cNvPr>
          <p:cNvCxnSpPr>
            <a:cxnSpLocks/>
          </p:cNvCxnSpPr>
          <p:nvPr/>
        </p:nvCxnSpPr>
        <p:spPr>
          <a:xfrm>
            <a:off x="152400" y="1428750"/>
            <a:ext cx="0" cy="3371850"/>
          </a:xfrm>
          <a:prstGeom prst="line">
            <a:avLst/>
          </a:prstGeom>
          <a:ln w="63500">
            <a:solidFill>
              <a:srgbClr val="39C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3DB60E34-FC74-BC4F-9B7B-0A4D2CFABE88}"/>
              </a:ext>
            </a:extLst>
          </p:cNvPr>
          <p:cNvSpPr txBox="1">
            <a:spLocks/>
          </p:cNvSpPr>
          <p:nvPr/>
        </p:nvSpPr>
        <p:spPr>
          <a:xfrm>
            <a:off x="274320" y="1843242"/>
            <a:ext cx="6050273" cy="10333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MU Bright Roman" panose="02000603000000000000" pitchFamily="2" charset="0"/>
                <a:cs typeface="Arial" panose="020B0604020202020204" pitchFamily="34" charset="0"/>
              </a:rPr>
              <a:t>COE 311K – Engineering Computation</a:t>
            </a:r>
          </a:p>
        </p:txBody>
      </p:sp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393111" cy="525673"/>
            <a:chOff x="27432" y="0"/>
            <a:chExt cx="3393111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347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Discussion on class type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9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80667" y="859983"/>
            <a:ext cx="6696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In-person or mix of in-person and online?</a:t>
            </a:r>
          </a:p>
        </p:txBody>
      </p:sp>
    </p:spTree>
    <p:extLst>
      <p:ext uri="{BB962C8B-B14F-4D97-AF65-F5344CB8AC3E}">
        <p14:creationId xmlns:p14="http://schemas.microsoft.com/office/powerpoint/2010/main" val="106803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10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Roots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309261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11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Linear 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55007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12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Eigenvalues and Eigenvectors</a:t>
            </a:r>
          </a:p>
        </p:txBody>
      </p:sp>
    </p:spTree>
    <p:extLst>
      <p:ext uri="{BB962C8B-B14F-4D97-AF65-F5344CB8AC3E}">
        <p14:creationId xmlns:p14="http://schemas.microsoft.com/office/powerpoint/2010/main" val="212405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13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Regression, curve fitting,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89140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14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Solving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58318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951737" cy="525673"/>
            <a:chOff x="27432" y="0"/>
            <a:chExt cx="951737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Goals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63D93DA-D0ED-FD4C-BD97-0FA6A39A73EE}"/>
              </a:ext>
            </a:extLst>
          </p:cNvPr>
          <p:cNvSpPr txBox="1">
            <a:spLocks/>
          </p:cNvSpPr>
          <p:nvPr/>
        </p:nvSpPr>
        <p:spPr>
          <a:xfrm>
            <a:off x="182283" y="895350"/>
            <a:ext cx="6599517" cy="134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Introduction</a:t>
            </a:r>
          </a:p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Grading, assignments, class-type</a:t>
            </a:r>
          </a:p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Syllabus – Briefly looking at all key topics</a:t>
            </a:r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2178035" cy="525673"/>
            <a:chOff x="27432" y="0"/>
            <a:chExt cx="2178035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1. Introduction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103F3B-0BCA-E34D-9A0D-28696F103693}"/>
              </a:ext>
            </a:extLst>
          </p:cNvPr>
          <p:cNvSpPr/>
          <p:nvPr/>
        </p:nvSpPr>
        <p:spPr>
          <a:xfrm>
            <a:off x="80725" y="666750"/>
            <a:ext cx="3424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00009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spc="-4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Instructor: Prashant K. Jha</a:t>
            </a:r>
            <a:endParaRPr lang="en-US" sz="2200" spc="-4" dirty="0">
              <a:solidFill>
                <a:srgbClr val="00009A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16C81F0-0469-2D40-8CEC-F70A34348E01}"/>
              </a:ext>
            </a:extLst>
          </p:cNvPr>
          <p:cNvSpPr/>
          <p:nvPr/>
        </p:nvSpPr>
        <p:spPr>
          <a:xfrm>
            <a:off x="75028" y="971550"/>
            <a:ext cx="669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Ph.D. (2016), Civil Engineering, Carnegie Mellon University</a:t>
            </a:r>
          </a:p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Postdoc experience, Dept. of Mathematics, Louisiana State University</a:t>
            </a:r>
          </a:p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Currently Research Associate at Oden Institute, University of Texas at Austin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5D307A-67D2-F647-8965-D246364FFCA3}"/>
              </a:ext>
            </a:extLst>
          </p:cNvPr>
          <p:cNvSpPr/>
          <p:nvPr/>
        </p:nvSpPr>
        <p:spPr>
          <a:xfrm>
            <a:off x="75028" y="1956036"/>
            <a:ext cx="669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My research work is at the intersection of applied mathematics and computational science. Currently, I am working in the areas of mechanics of solids and granular media, computational oncology and biomedical engineering, and multiscale modeling.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1FB3BA8-4A55-284F-9653-F65262628C73}"/>
              </a:ext>
            </a:extLst>
          </p:cNvPr>
          <p:cNvSpPr/>
          <p:nvPr/>
        </p:nvSpPr>
        <p:spPr>
          <a:xfrm>
            <a:off x="75028" y="3522320"/>
            <a:ext cx="426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00009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spc="-4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Teaching Assistant: Brad Marvin</a:t>
            </a:r>
            <a:endParaRPr lang="en-US" sz="2200" spc="-4" dirty="0">
              <a:solidFill>
                <a:srgbClr val="00009A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8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467904" cy="525673"/>
            <a:chOff x="27432" y="0"/>
            <a:chExt cx="146790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Objective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719D8F3-2524-3C48-B3D1-7EC28B16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91" y="1200150"/>
            <a:ext cx="6676609" cy="144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Develop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understanding of numerical algorithms to solve various classes of problems frequently encountered in engineering discipline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Develop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ability to implement the ideas in computer and perform numerical calculation</a:t>
            </a:r>
          </a:p>
        </p:txBody>
      </p:sp>
    </p:spTree>
    <p:extLst>
      <p:ext uri="{BB962C8B-B14F-4D97-AF65-F5344CB8AC3E}">
        <p14:creationId xmlns:p14="http://schemas.microsoft.com/office/powerpoint/2010/main" val="154939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242703" cy="525673"/>
            <a:chOff x="27432" y="0"/>
            <a:chExt cx="4242703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196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Reference and Topics Covered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</a:t>
            </a:r>
          </a:p>
        </p:txBody>
      </p:sp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EEDC2C7F-EE86-E541-932F-BEB6342A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2" y="679377"/>
            <a:ext cx="2637117" cy="33008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8ACD55-026D-FD4D-83CE-0BB6FA19BE74}"/>
              </a:ext>
            </a:extLst>
          </p:cNvPr>
          <p:cNvSpPr/>
          <p:nvPr/>
        </p:nvSpPr>
        <p:spPr>
          <a:xfrm>
            <a:off x="2854870" y="1274288"/>
            <a:ext cx="4020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Steven C. </a:t>
            </a:r>
            <a:r>
              <a:rPr lang="en-US" sz="18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Chapra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Applied Numerical Methods with </a:t>
            </a:r>
            <a:r>
              <a:rPr lang="en-US" sz="1800" b="1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Matlab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for Engineers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and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Scientists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800" i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3rd ed</a:t>
            </a:r>
            <a:r>
              <a:rPr lang="en-US" sz="1800" i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., McGraw-Hill, 2012.</a:t>
            </a:r>
          </a:p>
          <a:p>
            <a:b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4th ed. could also be used; however, I will use 3</a:t>
            </a:r>
            <a:r>
              <a:rPr lang="en-US" sz="1800" baseline="30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rd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ed. as main reference.</a:t>
            </a:r>
          </a:p>
        </p:txBody>
      </p:sp>
    </p:spTree>
    <p:extLst>
      <p:ext uri="{BB962C8B-B14F-4D97-AF65-F5344CB8AC3E}">
        <p14:creationId xmlns:p14="http://schemas.microsoft.com/office/powerpoint/2010/main" val="409618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242703" cy="525673"/>
            <a:chOff x="27432" y="0"/>
            <a:chExt cx="4242703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196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Reference and Topics Covered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5F425-06F3-A643-98AB-C9CB6AC03B06}"/>
              </a:ext>
            </a:extLst>
          </p:cNvPr>
          <p:cNvSpPr/>
          <p:nvPr/>
        </p:nvSpPr>
        <p:spPr>
          <a:xfrm>
            <a:off x="75028" y="555114"/>
            <a:ext cx="4649372" cy="426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Introduction to MATLAB (4 lectures) (Ch. 2,3)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Sources of Error in Computer Arithmetic and Algorithms (1 lecture) (Ch. 4)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Roots and optimization (4 lectures) (Ch. 5 – 7)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Linear Systems of Equations (6 lectures) (Ch. 8, 9, 12)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5. Eigenvalues and Eigenvectors (3 lectures) (Ch. 13)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6. Regression, curve fitting, least squares (3 lectures) (Ch. 14, 15)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7. Polynomial Interpolation (3 lectures) (Ch. 17)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8. Numerical Integration (3 lectures) (Ch. 19, 20)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9. Numerical Differentiation (3 lectures) (Ch. 21)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10. Solving Differential Equations, ODE (IVP), ODE (BVP) (4 lectures) (Ch. 22, 24) </a:t>
            </a:r>
          </a:p>
        </p:txBody>
      </p:sp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EEDC2C7F-EE86-E541-932F-BEB6342A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94" y="1227374"/>
            <a:ext cx="2148078" cy="26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6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602556" cy="525673"/>
            <a:chOff x="27432" y="0"/>
            <a:chExt cx="1602556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2. Grading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688964-7C8A-5241-8409-E78E9FBE237A}"/>
              </a:ext>
            </a:extLst>
          </p:cNvPr>
          <p:cNvSpPr/>
          <p:nvPr/>
        </p:nvSpPr>
        <p:spPr>
          <a:xfrm>
            <a:off x="75028" y="533798"/>
            <a:ext cx="6696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Attendance, active participation, pop-quizzes: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5%</a:t>
            </a:r>
          </a:p>
          <a:p>
            <a:b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Homework</a:t>
            </a:r>
            <a:r>
              <a:rPr lang="en-US" sz="2000" b="1" baseline="30000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</a:t>
            </a:r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30% (6 assignments)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*we will count best 4 out of 6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Projects: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40% (2 projects, 20% each)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Final Exam: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25%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FBD93A8-02C6-2D4B-B30B-C31470D1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210740"/>
                  </p:ext>
                </p:extLst>
              </p:nvPr>
            </p:nvGraphicFramePr>
            <p:xfrm>
              <a:off x="156395" y="3646390"/>
              <a:ext cx="6447120" cy="11654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835">
                      <a:extLst>
                        <a:ext uri="{9D8B030D-6E8A-4147-A177-3AD203B41FA5}">
                          <a16:colId xmlns:a16="http://schemas.microsoft.com/office/drawing/2014/main" val="801714247"/>
                        </a:ext>
                      </a:extLst>
                    </a:gridCol>
                    <a:gridCol w="537835">
                      <a:extLst>
                        <a:ext uri="{9D8B030D-6E8A-4147-A177-3AD203B41FA5}">
                          <a16:colId xmlns:a16="http://schemas.microsoft.com/office/drawing/2014/main" val="390643019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63475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594245492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664135083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95706642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82789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09338020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005698067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4412819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3265431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885800782"/>
                        </a:ext>
                      </a:extLst>
                    </a:gridCol>
                  </a:tblGrid>
                  <a:tr h="3884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999060291"/>
                      </a:ext>
                    </a:extLst>
                  </a:tr>
                  <a:tr h="7769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&gt; 90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100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&gt; 87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90</a:t>
                          </a:r>
                          <a:endParaRPr lang="en-US" sz="1400" dirty="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84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80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55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55</a:t>
                          </a:r>
                          <a:endParaRPr lang="en-US" sz="1400" dirty="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7377521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FBD93A8-02C6-2D4B-B30B-C31470D1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210740"/>
                  </p:ext>
                </p:extLst>
              </p:nvPr>
            </p:nvGraphicFramePr>
            <p:xfrm>
              <a:off x="156395" y="3646390"/>
              <a:ext cx="6447120" cy="11654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835">
                      <a:extLst>
                        <a:ext uri="{9D8B030D-6E8A-4147-A177-3AD203B41FA5}">
                          <a16:colId xmlns:a16="http://schemas.microsoft.com/office/drawing/2014/main" val="801714247"/>
                        </a:ext>
                      </a:extLst>
                    </a:gridCol>
                    <a:gridCol w="537835">
                      <a:extLst>
                        <a:ext uri="{9D8B030D-6E8A-4147-A177-3AD203B41FA5}">
                          <a16:colId xmlns:a16="http://schemas.microsoft.com/office/drawing/2014/main" val="390643019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63475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594245492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664135083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95706642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82789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09338020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005698067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4412819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3265431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885800782"/>
                        </a:ext>
                      </a:extLst>
                    </a:gridCol>
                  </a:tblGrid>
                  <a:tr h="3884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999060291"/>
                      </a:ext>
                    </a:extLst>
                  </a:tr>
                  <a:tr h="776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2381" t="-52459" r="-111666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100000" t="-52459" r="-9906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204762" t="-52459" r="-91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304762" t="-52459" r="-81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395349" t="-52459" r="-69534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507143" t="-52459" r="-611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607143" t="-52459" r="-511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690698" t="-5245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809524" t="-52459" r="-3095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909524" t="-52459" r="-2095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986047" t="-52459" r="-104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1111905" t="-52459" r="-714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521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615928" cy="525673"/>
            <a:chOff x="27432" y="0"/>
            <a:chExt cx="361592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Assignments and Projects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757EE-1123-DF43-82D4-5FDD4F06EF38}"/>
              </a:ext>
            </a:extLst>
          </p:cNvPr>
          <p:cNvSpPr/>
          <p:nvPr/>
        </p:nvSpPr>
        <p:spPr>
          <a:xfrm>
            <a:off x="75028" y="555114"/>
            <a:ext cx="660069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There will be a total of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 assignments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(best 4 out of 6).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Assignment will be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due in a week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from the day it is assigned.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Delay allowed up to 4 days; each passing day you will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lose 20% 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of the marks.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Late submission allowed but only if you have secured permission from the instructor.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5. In case of emergency, submit assignment late and inform instructor. If your reasons are not strong enough, it will be considered late submission.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6. Collaboration allowed but assignments must be prepared individually.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7. Codes should also be developed independently; you can, however, collaborate and brainstorm.</a:t>
            </a:r>
          </a:p>
        </p:txBody>
      </p:sp>
    </p:spTree>
    <p:extLst>
      <p:ext uri="{BB962C8B-B14F-4D97-AF65-F5344CB8AC3E}">
        <p14:creationId xmlns:p14="http://schemas.microsoft.com/office/powerpoint/2010/main" val="324429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615928" cy="525673"/>
            <a:chOff x="27432" y="0"/>
            <a:chExt cx="361592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Assignments and Projects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8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757EE-1123-DF43-82D4-5FDD4F06EF38}"/>
              </a:ext>
            </a:extLst>
          </p:cNvPr>
          <p:cNvSpPr/>
          <p:nvPr/>
        </p:nvSpPr>
        <p:spPr>
          <a:xfrm>
            <a:off x="75028" y="555114"/>
            <a:ext cx="660069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There will be a total of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 projects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(best 4 out of 6).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Group of 5 students will be created and each group will finish the project.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Reports must be prepared individually.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Projects are due in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 weeks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0278D-D8C2-8E4E-8735-9CD4CB973256}"/>
              </a:ext>
            </a:extLst>
          </p:cNvPr>
          <p:cNvSpPr/>
          <p:nvPr/>
        </p:nvSpPr>
        <p:spPr>
          <a:xfrm>
            <a:off x="75028" y="2780529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Project and Exam Dates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1: Project 1 assigned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15: Project 1 due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29: Project 2 assigned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Nov 12: Project 2 due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Dec 15: Finals (Wed, 2 pm – 5 pm)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C15A5-EA87-3E42-B15D-AA2F0C40D745}"/>
              </a:ext>
            </a:extLst>
          </p:cNvPr>
          <p:cNvSpPr/>
          <p:nvPr/>
        </p:nvSpPr>
        <p:spPr>
          <a:xfrm>
            <a:off x="85419" y="4362563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No-class Dates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Sep 6, Nov 24, Nov 26</a:t>
            </a:r>
          </a:p>
        </p:txBody>
      </p:sp>
    </p:spTree>
    <p:extLst>
      <p:ext uri="{BB962C8B-B14F-4D97-AF65-F5344CB8AC3E}">
        <p14:creationId xmlns:p14="http://schemas.microsoft.com/office/powerpoint/2010/main" val="4117788055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23715</TotalTime>
  <Words>812</Words>
  <Application>Microsoft Macintosh PowerPoint</Application>
  <PresentationFormat>Custom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 Math</vt:lpstr>
      <vt:lpstr>CMU BRIGHT ROMAN</vt:lpstr>
      <vt:lpstr>CMU BRIGHT ROMAN</vt:lpstr>
      <vt:lpstr>New York</vt:lpstr>
      <vt:lpstr>Wingdings</vt:lpstr>
      <vt:lpstr>16-9 Cover</vt:lpstr>
      <vt:lpstr>16-9 Light Background</vt:lpstr>
      <vt:lpstr>16-9 White Backgroud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Prashant K Jha</cp:lastModifiedBy>
  <cp:revision>782</cp:revision>
  <cp:lastPrinted>2011-01-24T02:49:42Z</cp:lastPrinted>
  <dcterms:created xsi:type="dcterms:W3CDTF">2011-06-30T15:04:08Z</dcterms:created>
  <dcterms:modified xsi:type="dcterms:W3CDTF">2021-08-25T13:21:24Z</dcterms:modified>
  <cp:category/>
</cp:coreProperties>
</file>